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66" r:id="rId5"/>
    <p:sldId id="308" r:id="rId6"/>
    <p:sldId id="309" r:id="rId7"/>
    <p:sldId id="310" r:id="rId8"/>
    <p:sldId id="311" r:id="rId9"/>
    <p:sldId id="313" r:id="rId10"/>
    <p:sldId id="314" r:id="rId11"/>
    <p:sldId id="315" r:id="rId12"/>
    <p:sldId id="317" r:id="rId13"/>
    <p:sldId id="316" r:id="rId14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9" autoAdjust="0"/>
  </p:normalViewPr>
  <p:slideViewPr>
    <p:cSldViewPr snapToGrid="0">
      <p:cViewPr varScale="1">
        <p:scale>
          <a:sx n="68" d="100"/>
          <a:sy n="68" d="100"/>
        </p:scale>
        <p:origin x="5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 rtlCol="0"/>
        <a:lstStyle/>
        <a:p>
          <a:pPr rtl="0"/>
          <a:endParaRPr lang="en-US"/>
        </a:p>
      </dgm:t>
    </dgm:pt>
    <dgm:pt modelId="{40FC4FFE-8987-4A26-B7F4-8A516F18ADAE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s-ES" noProof="0" dirty="0"/>
            <a:t>ADQUISICIÓN DE VÍDEO</a:t>
          </a:r>
        </a:p>
        <a:p>
          <a:pPr rtl="0">
            <a:lnSpc>
              <a:spcPct val="100000"/>
            </a:lnSpc>
            <a:defRPr cap="all"/>
          </a:pPr>
          <a:r>
            <a:rPr lang="es-ES" noProof="0" dirty="0"/>
            <a:t>+</a:t>
          </a:r>
        </a:p>
        <a:p>
          <a:pPr rtl="0">
            <a:lnSpc>
              <a:spcPct val="100000"/>
            </a:lnSpc>
            <a:defRPr cap="all"/>
          </a:pPr>
          <a:r>
            <a:rPr lang="es-ES" noProof="0" dirty="0"/>
            <a:t>CALIBRACIÓN DE CÁMRA</a:t>
          </a:r>
        </a:p>
      </dgm:t>
    </dgm:pt>
    <dgm:pt modelId="{CAD7EF86-FB23-41F6-BF42-040B36DEFDB1}" type="parTrans" cxnId="{C7AD8469-3C68-4AF9-AB82-79B0043AA120}">
      <dgm:prSet/>
      <dgm:spPr/>
      <dgm:t>
        <a:bodyPr rtlCol="0"/>
        <a:lstStyle/>
        <a:p>
          <a:pPr rtl="0"/>
          <a:endParaRPr lang="es-ES" noProof="0" dirty="0"/>
        </a:p>
      </dgm:t>
    </dgm:pt>
    <dgm:pt modelId="{5B62599A-5C9B-48E7-896E-EA782AC60C8B}" type="sibTrans" cxnId="{C7AD8469-3C68-4AF9-AB82-79B0043AA120}">
      <dgm:prSet/>
      <dgm:spPr/>
      <dgm:t>
        <a:bodyPr rtlCol="0"/>
        <a:lstStyle/>
        <a:p>
          <a:pPr rtl="0"/>
          <a:endParaRPr lang="es-ES" noProof="0" dirty="0"/>
        </a:p>
      </dgm:t>
    </dgm:pt>
    <dgm:pt modelId="{49225C73-1633-42F1-AB3B-7CB183E5F8B8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s-ES" noProof="0" dirty="0"/>
            <a:t>DETECCIONES DE PATRONES</a:t>
          </a:r>
        </a:p>
      </dgm:t>
    </dgm:pt>
    <dgm:pt modelId="{1A0E2090-1D4F-438A-8766-B6030CE01ADD}" type="parTrans" cxnId="{A9154303-8225-4248-91DC-1B0156A35F07}">
      <dgm:prSet/>
      <dgm:spPr/>
      <dgm:t>
        <a:bodyPr rtlCol="0"/>
        <a:lstStyle/>
        <a:p>
          <a:pPr rtl="0"/>
          <a:endParaRPr lang="es-ES" noProof="0" dirty="0"/>
        </a:p>
      </dgm:t>
    </dgm:pt>
    <dgm:pt modelId="{9646853A-8964-4519-A5B1-0B7D18B2983D}" type="sibTrans" cxnId="{A9154303-8225-4248-91DC-1B0156A35F07}">
      <dgm:prSet/>
      <dgm:spPr/>
      <dgm:t>
        <a:bodyPr rtlCol="0"/>
        <a:lstStyle/>
        <a:p>
          <a:pPr rtl="0"/>
          <a:endParaRPr lang="es-ES" noProof="0" dirty="0"/>
        </a:p>
      </dgm:t>
    </dgm:pt>
    <dgm:pt modelId="{1C383F32-22E8-4F62-A3E0-BDC3D5F48992}">
      <dgm:prSet/>
      <dgm:spPr/>
      <dgm:t>
        <a:bodyPr rtlCol="0"/>
        <a:lstStyle/>
        <a:p>
          <a:pPr rtl="0">
            <a:lnSpc>
              <a:spcPct val="100000"/>
            </a:lnSpc>
            <a:defRPr cap="all"/>
          </a:pPr>
          <a:r>
            <a:rPr lang="es-ES" noProof="0" dirty="0"/>
            <a:t>LÓGICA DE DECISIÓN</a:t>
          </a:r>
        </a:p>
        <a:p>
          <a:pPr rtl="0">
            <a:lnSpc>
              <a:spcPct val="100000"/>
            </a:lnSpc>
            <a:defRPr cap="all"/>
          </a:pPr>
          <a:r>
            <a:rPr lang="es-ES" noProof="0" dirty="0"/>
            <a:t>+</a:t>
          </a:r>
        </a:p>
        <a:p>
          <a:pPr rtl="0">
            <a:lnSpc>
              <a:spcPct val="100000"/>
            </a:lnSpc>
            <a:defRPr cap="all"/>
          </a:pPr>
          <a:r>
            <a:rPr lang="es-ES" noProof="0" dirty="0"/>
            <a:t>SEGUIMIENTO DE OBJETOS.</a:t>
          </a:r>
        </a:p>
      </dgm:t>
    </dgm:pt>
    <dgm:pt modelId="{A7920A2F-3244-4159-AF04-6A1D38B7B317}" type="parTrans" cxnId="{C4CCE57E-E871-46D6-BAD5-880252C95D22}">
      <dgm:prSet/>
      <dgm:spPr/>
      <dgm:t>
        <a:bodyPr rtlCol="0"/>
        <a:lstStyle/>
        <a:p>
          <a:pPr rtl="0"/>
          <a:endParaRPr lang="es-ES" noProof="0" dirty="0"/>
        </a:p>
      </dgm:t>
    </dgm:pt>
    <dgm:pt modelId="{8500F72A-2C6D-4FDF-9C1D-CA691380EB0B}" type="sibTrans" cxnId="{C4CCE57E-E871-46D6-BAD5-880252C95D22}">
      <dgm:prSet/>
      <dgm:spPr/>
      <dgm:t>
        <a:bodyPr rtlCol="0"/>
        <a:lstStyle/>
        <a:p>
          <a:pPr rtl="0"/>
          <a:endParaRPr lang="es-ES" noProof="0" dirty="0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300" kern="1200" noProof="0" dirty="0"/>
            <a:t>ADQUISICIÓN DE VÍDEO</a:t>
          </a:r>
        </a:p>
        <a:p>
          <a:pPr marL="0" lvl="0" indent="0" algn="ctr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300" kern="1200" noProof="0" dirty="0"/>
            <a:t>+</a:t>
          </a:r>
        </a:p>
        <a:p>
          <a:pPr marL="0" lvl="0" indent="0" algn="ctr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300" kern="1200" noProof="0" dirty="0"/>
            <a:t>CALIBRACIÓN DE CÁMRA</a:t>
          </a:r>
        </a:p>
      </dsp:txBody>
      <dsp:txXfrm>
        <a:off x="35606" y="2725540"/>
        <a:ext cx="2981250" cy="720000"/>
      </dsp:txXfrm>
    </dsp:sp>
    <dsp:sp modelId="{543C18BC-1989-44B2-9862-C670C61D3452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300" kern="1200" noProof="0" dirty="0"/>
            <a:t>DETECCIONES DE PATRONES</a:t>
          </a:r>
        </a:p>
      </dsp:txBody>
      <dsp:txXfrm>
        <a:off x="3538574" y="2725540"/>
        <a:ext cx="2981250" cy="720000"/>
      </dsp:txXfrm>
    </dsp:sp>
    <dsp:sp modelId="{5BDDFF18-9AEC-4E5E-B9AA-33D86F01A63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rtlCol="0" anchor="t" anchorCtr="0">
          <a:noAutofit/>
        </a:bodyPr>
        <a:lstStyle/>
        <a:p>
          <a:pPr marL="0" lvl="0" indent="0" algn="ctr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300" kern="1200" noProof="0" dirty="0"/>
            <a:t>LÓGICA DE DECISIÓN</a:t>
          </a:r>
        </a:p>
        <a:p>
          <a:pPr marL="0" lvl="0" indent="0" algn="ctr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300" kern="1200" noProof="0" dirty="0"/>
            <a:t>+</a:t>
          </a:r>
        </a:p>
        <a:p>
          <a:pPr marL="0" lvl="0" indent="0" algn="ctr" defTabSz="5778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1300" kern="1200" noProof="0" dirty="0"/>
            <a:t>SEGUIMIENTO DE OBJETOS.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o de lista de etiquetas de hojas"/>
  <dgm:desc val="Se usa para mostrar fragmentos no secuenciales o agrupados de información acompañados de elementos visuales relacionados. Funciona mejor con iconos o imágenes pequeñas con leyendas con texto breve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00D87-A058-41BC-B628-951D113E4000}" type="datetimeFigureOut">
              <a:rPr lang="es-ES" smtClean="0"/>
              <a:t>11/01/2026</a:t>
            </a:fld>
            <a:endParaRPr lang="es-ES" dirty="0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1D957-6418-4247-965A-E9AC6F85B696}" type="slidenum">
              <a:rPr lang="es-ES" smtClean="0"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22557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2848C3-5470-49F0-A6A8-81A4E098E8AA}" type="datetimeFigureOut">
              <a:rPr lang="es-ES" noProof="0" smtClean="0"/>
              <a:t>11/01/2026</a:t>
            </a:fld>
            <a:endParaRPr lang="es-ES" noProof="0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noProof="0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/>
            <a:r>
              <a:rPr lang="es-ES" noProof="0" dirty="0"/>
              <a:t>Segundo nivel</a:t>
            </a:r>
          </a:p>
          <a:p>
            <a:pPr lvl="2"/>
            <a:r>
              <a:rPr lang="es-ES" noProof="0" dirty="0"/>
              <a:t>Tercer nivel</a:t>
            </a:r>
          </a:p>
          <a:p>
            <a:pPr lvl="3"/>
            <a:r>
              <a:rPr lang="es-ES" noProof="0" dirty="0"/>
              <a:t>Cuarto nivel</a:t>
            </a:r>
          </a:p>
          <a:p>
            <a:pPr lvl="4"/>
            <a:r>
              <a:rPr lang="es-ES" noProof="0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3EDEC-BB94-4EA8-9F33-1F68F3F7AC5E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2046606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DEC-BB94-4EA8-9F33-1F68F3F7AC5E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2764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63EDEC-BB94-4EA8-9F33-1F68F3F7AC5E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1955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en-US" noProof="0"/>
              <a:t>Click to edit Master subtitle style</a:t>
            </a:r>
            <a:endParaRPr lang="es-ES" noProof="0" dirty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233FA3-C322-486D-9525-F5C2A402577E}" type="datetime1">
              <a:rPr lang="es-ES" noProof="0" smtClean="0"/>
              <a:t>11/01/2026</a:t>
            </a:fld>
            <a:endParaRPr lang="es-ES" noProof="0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9A6DD3D-1007-4431-9B0E-8A3D13A682CF}" type="datetime1">
              <a:rPr lang="es-ES" noProof="0" smtClean="0"/>
              <a:t>11/01/2026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18C3E3C-5F33-4F97-B210-E9727AA57220}" type="datetime1">
              <a:rPr lang="es-ES" noProof="0" smtClean="0"/>
              <a:t>11/01/2026</a:t>
            </a:fld>
            <a:endParaRPr lang="es-ES" noProof="0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88E1951-676F-4919-8708-D1CBCB74B51D}" type="datetime1">
              <a:rPr lang="es-ES" noProof="0" smtClean="0"/>
              <a:t>11/01/2026</a:t>
            </a:fld>
            <a:endParaRPr lang="es-ES" noProof="0" dirty="0"/>
          </a:p>
        </p:txBody>
      </p:sp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0" name="Marcador de posición de número de diapositiva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18B6680-7098-44B7-83E1-5EBD657592DE}" type="datetime1">
              <a:rPr lang="es-ES" noProof="0" smtClean="0"/>
              <a:t>11/01/2026</a:t>
            </a:fld>
            <a:endParaRPr lang="es-ES" noProof="0" dirty="0"/>
          </a:p>
        </p:txBody>
      </p:sp>
      <p:sp>
        <p:nvSpPr>
          <p:cNvPr id="11" name="Marcador de pie de página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12" name="Marcador de posición de número de diapositiva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6" name="Marcador de fech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5541C9-2B34-4DE7-8BD0-64853908EC78}" type="datetime1">
              <a:rPr lang="es-ES" noProof="0" smtClean="0"/>
              <a:t>11/01/2026</a:t>
            </a:fld>
            <a:endParaRPr lang="es-ES" noProof="0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A705853-737B-419B-88D6-378BF02A9277}" type="datetime1">
              <a:rPr lang="es-ES" noProof="0" smtClean="0"/>
              <a:t>11/01/2026</a:t>
            </a:fld>
            <a:endParaRPr lang="es-ES" noProof="0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en-US" noProof="0"/>
              <a:t>Click to edit Master text styles</a:t>
            </a:r>
          </a:p>
          <a:p>
            <a:pPr lvl="1" rtl="0"/>
            <a:r>
              <a:rPr lang="en-US" noProof="0"/>
              <a:t>Second level</a:t>
            </a:r>
          </a:p>
          <a:p>
            <a:pPr lvl="2" rtl="0"/>
            <a:r>
              <a:rPr lang="en-US" noProof="0"/>
              <a:t>Third level</a:t>
            </a:r>
          </a:p>
          <a:p>
            <a:pPr lvl="3" rtl="0"/>
            <a:r>
              <a:rPr lang="en-US" noProof="0"/>
              <a:t>Fourth level</a:t>
            </a:r>
          </a:p>
          <a:p>
            <a:pPr lvl="4" rtl="0"/>
            <a:r>
              <a:rPr lang="en-US" noProof="0"/>
              <a:t>Fifth level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 rtl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s-ES" noProof="0" dirty="0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18EB8EEA-5D2E-4A84-A0FE-A16B020ED21B}" type="datetime1">
              <a:rPr lang="es-ES" noProof="0" smtClean="0"/>
              <a:t>11/01/2026</a:t>
            </a:fld>
            <a:endParaRPr lang="es-ES" noProof="0" dirty="0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pPr rtl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Marcador de posición de imagen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n-US" noProof="0"/>
              <a:t>Click icon to add picture</a:t>
            </a:r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en-US" noProof="0"/>
              <a:t>Click to edit Master title style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en-US" noProof="0"/>
              <a:t>Click to edit Master text styles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FF6C614E-8FE0-47DD-82B6-EBC4EC8CFF78}" type="datetime1">
              <a:rPr lang="es-ES" noProof="0" smtClean="0"/>
              <a:t>11/01/2026</a:t>
            </a:fld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s-ES" noProof="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s-ES"/>
          </a:p>
        </p:txBody>
      </p:sp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es-ES" noProof="0" dirty="0"/>
              <a:t>Haga clic para modificar los estilos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3A395992-2030-4B1D-B418-D498AFCFA3BC}" type="datetime1">
              <a:rPr lang="es-ES" noProof="0" smtClean="0"/>
              <a:t>11/01/2026</a:t>
            </a:fld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s-ES" noProof="0" smtClean="0"/>
              <a:t>‹#›</a:t>
            </a:fld>
            <a:endParaRPr lang="es-ES" noProof="0" dirty="0"/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ángulo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4239" y="639097"/>
            <a:ext cx="5375907" cy="3494791"/>
          </a:xfrm>
        </p:spPr>
        <p:txBody>
          <a:bodyPr rtlCol="0">
            <a:normAutofit/>
          </a:bodyPr>
          <a:lstStyle/>
          <a:p>
            <a:r>
              <a:rPr lang="es-ES" dirty="0"/>
              <a:t>PROYECTO FINAL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VISIÓN POR ORDENADOR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856661-C121-5D08-6176-8B43ACDD3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580" y="263528"/>
            <a:ext cx="10058400" cy="1450757"/>
          </a:xfrm>
        </p:spPr>
        <p:txBody>
          <a:bodyPr anchor="b">
            <a:normAutofit/>
          </a:bodyPr>
          <a:lstStyle/>
          <a:p>
            <a:r>
              <a:rPr lang="es-ES" dirty="0"/>
              <a:t>8. CONCLUSIÓN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5A7823-0C5D-7263-6D2D-2F46A290DC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968" r="2" b="2"/>
          <a:stretch>
            <a:fillRect/>
          </a:stretch>
        </p:blipFill>
        <p:spPr>
          <a:xfrm>
            <a:off x="1097280" y="2120900"/>
            <a:ext cx="4639736" cy="3748193"/>
          </a:xfrm>
          <a:prstGeom prst="rect">
            <a:avLst/>
          </a:prstGeom>
          <a:noFill/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1DE0EF88-F5C2-2980-8283-BE2F3F027E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6000" y="2217265"/>
            <a:ext cx="5065712" cy="346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385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>
            <a:normAutofit/>
          </a:bodyPr>
          <a:lstStyle/>
          <a:p>
            <a:r>
              <a:rPr lang="es-ES" dirty="0"/>
              <a:t>1. INTRODUCCIÓN</a:t>
            </a:r>
          </a:p>
        </p:txBody>
      </p:sp>
      <p:graphicFrame>
        <p:nvGraphicFramePr>
          <p:cNvPr id="4" name="Marcador de contenido 2" descr="Gráfico de SmartArt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4615814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A3DC88-6AE5-8396-1955-ECE1C8DBB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anchor="b">
            <a:normAutofit/>
          </a:bodyPr>
          <a:lstStyle/>
          <a:p>
            <a:r>
              <a:rPr lang="es-ES" dirty="0"/>
              <a:t>2. ARQUITECTURA DEL SISTEMA</a:t>
            </a:r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0CBA5C03-9280-3432-8EC2-ECD3249C9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5721" y="2108201"/>
            <a:ext cx="6401518" cy="376089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25281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116D6D-AF22-90B2-BC45-A405084903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s-ES" dirty="0"/>
              <a:t>3. CALIBRACIÓN DE CÁMARA</a:t>
            </a:r>
          </a:p>
        </p:txBody>
      </p:sp>
      <p:pic>
        <p:nvPicPr>
          <p:cNvPr id="7" name="Imagen 6" descr="Imagen que contiene interior, tabla, pequeño, teclado&#10;&#10;El contenido generado por IA puede ser incorrecto.">
            <a:extLst>
              <a:ext uri="{FF2B5EF4-FFF2-40B4-BE49-F238E27FC236}">
                <a16:creationId xmlns:a16="http://schemas.microsoft.com/office/drawing/2014/main" id="{F4A4FD4A-E21A-B86A-4EFC-19C429ECB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8984" y="1792831"/>
            <a:ext cx="5928344" cy="3334693"/>
          </a:xfrm>
          <a:prstGeom prst="rect">
            <a:avLst/>
          </a:prstGeom>
          <a:noFill/>
        </p:spPr>
      </p:pic>
      <p:pic>
        <p:nvPicPr>
          <p:cNvPr id="11" name="Picture 1" descr="A black background with white numbers&#10;&#10;AI-generated content may be incorrect.">
            <a:extLst>
              <a:ext uri="{FF2B5EF4-FFF2-40B4-BE49-F238E27FC236}">
                <a16:creationId xmlns:a16="http://schemas.microsoft.com/office/drawing/2014/main" id="{6223A5CB-03CF-060F-ACAB-4C99E008AA3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08683" y="3577770"/>
            <a:ext cx="3787132" cy="1013084"/>
          </a:xfrm>
          <a:prstGeom prst="rect">
            <a:avLst/>
          </a:prstGeom>
          <a:noFill/>
          <a:ln>
            <a:noFill/>
            <a:prstDash/>
          </a:ln>
        </p:spPr>
      </p:pic>
    </p:spTree>
    <p:extLst>
      <p:ext uri="{BB962C8B-B14F-4D97-AF65-F5344CB8AC3E}">
        <p14:creationId xmlns:p14="http://schemas.microsoft.com/office/powerpoint/2010/main" val="682666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62742D-8EC3-AACB-29E2-B377D3280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/>
          <a:p>
            <a:r>
              <a:rPr lang="es-ES" dirty="0"/>
              <a:t>4. PROCESADO DE IMAGEN</a:t>
            </a:r>
          </a:p>
        </p:txBody>
      </p:sp>
      <p:pic>
        <p:nvPicPr>
          <p:cNvPr id="7" name="Imagen 6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CCDDAA89-0CDB-79D4-AC10-B17A43042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280" y="812799"/>
            <a:ext cx="3785751" cy="52947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238868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86AD66-8E84-E716-997E-8B1316BFA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5. CLASIFICACIÓN DE PATRONES Y SECUENCIA</a:t>
            </a:r>
          </a:p>
        </p:txBody>
      </p:sp>
      <p:pic>
        <p:nvPicPr>
          <p:cNvPr id="7" name="Imagen 6" descr="Forma, Círculo&#10;&#10;El contenido generado por IA puede ser incorrecto.">
            <a:extLst>
              <a:ext uri="{FF2B5EF4-FFF2-40B4-BE49-F238E27FC236}">
                <a16:creationId xmlns:a16="http://schemas.microsoft.com/office/drawing/2014/main" id="{25E767C9-9B04-6840-81AC-9A41ABFA9C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49" y="2363299"/>
            <a:ext cx="2691011" cy="2606511"/>
          </a:xfrm>
          <a:prstGeom prst="rect">
            <a:avLst/>
          </a:prstGeom>
        </p:spPr>
      </p:pic>
      <p:pic>
        <p:nvPicPr>
          <p:cNvPr id="9" name="Imagen 8" descr="Imagen en blanco y negro&#10;&#10;El contenido generado por IA puede ser incorrecto.">
            <a:extLst>
              <a:ext uri="{FF2B5EF4-FFF2-40B4-BE49-F238E27FC236}">
                <a16:creationId xmlns:a16="http://schemas.microsoft.com/office/drawing/2014/main" id="{9E86860C-D00E-2339-5DF3-7171BC102E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0043" y="2377440"/>
            <a:ext cx="2475957" cy="2380268"/>
          </a:xfrm>
          <a:prstGeom prst="rect">
            <a:avLst/>
          </a:prstGeom>
        </p:spPr>
      </p:pic>
      <p:pic>
        <p:nvPicPr>
          <p:cNvPr id="11" name="Imagen 10" descr="Forma, Cuadrado&#10;&#10;El contenido generado por IA puede ser incorrecto.">
            <a:extLst>
              <a:ext uri="{FF2B5EF4-FFF2-40B4-BE49-F238E27FC236}">
                <a16:creationId xmlns:a16="http://schemas.microsoft.com/office/drawing/2014/main" id="{11753FC8-2A5D-23C3-7134-92328473A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583" y="2363299"/>
            <a:ext cx="2663328" cy="2380269"/>
          </a:xfrm>
          <a:prstGeom prst="rect">
            <a:avLst/>
          </a:prstGeom>
        </p:spPr>
      </p:pic>
      <p:pic>
        <p:nvPicPr>
          <p:cNvPr id="13" name="Imagen 12" descr="Forma, Polígono&#10;&#10;El contenido generado por IA puede ser incorrecto.">
            <a:extLst>
              <a:ext uri="{FF2B5EF4-FFF2-40B4-BE49-F238E27FC236}">
                <a16:creationId xmlns:a16="http://schemas.microsoft.com/office/drawing/2014/main" id="{EB924A84-76DB-0966-3A16-70F3D122AB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2494" y="2438068"/>
            <a:ext cx="2377057" cy="231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8980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E8AA59-7FFE-A132-091D-E9C94B872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92380"/>
            <a:ext cx="10058400" cy="1450757"/>
          </a:xfrm>
        </p:spPr>
        <p:txBody>
          <a:bodyPr/>
          <a:lstStyle/>
          <a:p>
            <a:r>
              <a:rPr lang="es-ES" dirty="0"/>
              <a:t>6. CAMBIO DE MODO Y TRAKER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79B9AA-ECFF-8C7B-0952-A8D5EA831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293" y="2179453"/>
            <a:ext cx="4897580" cy="3760452"/>
          </a:xfrm>
          <a:prstGeom prst="rect">
            <a:avLst/>
          </a:pr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9392FFD-7F7B-1B6D-7B45-1C95866600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25666" y="2179453"/>
            <a:ext cx="3808619" cy="3760788"/>
          </a:xfrm>
        </p:spPr>
      </p:pic>
    </p:spTree>
    <p:extLst>
      <p:ext uri="{BB962C8B-B14F-4D97-AF65-F5344CB8AC3E}">
        <p14:creationId xmlns:p14="http://schemas.microsoft.com/office/powerpoint/2010/main" val="232577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BA1918-DC0F-6E89-FCA3-0522309C3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104" y="131668"/>
            <a:ext cx="13168131" cy="1450757"/>
          </a:xfrm>
        </p:spPr>
        <p:txBody>
          <a:bodyPr/>
          <a:lstStyle/>
          <a:p>
            <a:r>
              <a:rPr lang="es-ES" dirty="0"/>
              <a:t>7. SEGUIMIENTO, MÁSCARAS Y TIEMPO REAL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134E09A-8FF2-F7A1-F1F9-F056611C35EC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097280" y="4892634"/>
            <a:ext cx="482138" cy="201880"/>
          </a:xfrm>
        </p:spPr>
        <p:txBody>
          <a:bodyPr>
            <a:normAutofit fontScale="40000" lnSpcReduction="20000"/>
          </a:bodyPr>
          <a:lstStyle/>
          <a:p>
            <a:endParaRPr lang="es-E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BDFEB81-0F96-DCA9-510B-0DED4996C0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804" y="2371039"/>
            <a:ext cx="5091823" cy="3000794"/>
          </a:xfrm>
          <a:prstGeom prst="rect">
            <a:avLst/>
          </a:prstGeom>
        </p:spPr>
      </p:pic>
      <p:sp>
        <p:nvSpPr>
          <p:cNvPr id="10" name="AutoShape 2" descr="Imagen cargada">
            <a:extLst>
              <a:ext uri="{FF2B5EF4-FFF2-40B4-BE49-F238E27FC236}">
                <a16:creationId xmlns:a16="http://schemas.microsoft.com/office/drawing/2014/main" id="{004053EC-7804-7FB6-B9B2-EC5F78420EA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63FBDDA-9104-A39F-5AFA-738D5D863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0" y="2458925"/>
            <a:ext cx="5322670" cy="30279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544BCB-36AA-4A25-10BA-799EB245A167}"/>
              </a:ext>
            </a:extLst>
          </p:cNvPr>
          <p:cNvSpPr txBox="1"/>
          <p:nvPr/>
        </p:nvSpPr>
        <p:spPr>
          <a:xfrm>
            <a:off x="2230123" y="5423519"/>
            <a:ext cx="25531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>
                <a:latin typeface="Abadi" panose="020B0604020104020204" pitchFamily="34" charset="0"/>
              </a:rPr>
              <a:t>IMAGEN ORIGINAL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CD53451-5B3F-8BA6-2012-03A6582A4543}"/>
              </a:ext>
            </a:extLst>
          </p:cNvPr>
          <p:cNvSpPr txBox="1"/>
          <p:nvPr/>
        </p:nvSpPr>
        <p:spPr>
          <a:xfrm>
            <a:off x="7078663" y="5486911"/>
            <a:ext cx="6969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latin typeface="Abadi" panose="020B0604020104020204" pitchFamily="34" charset="0"/>
              </a:rPr>
              <a:t>IMAGEN EN ESCALA DE GRISES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1644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4B2D95-B5D7-296D-B633-3E6C1EC29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F2E08-EA13-646A-6EEC-BD0CD9F04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500" y="277014"/>
            <a:ext cx="12961035" cy="1450757"/>
          </a:xfrm>
        </p:spPr>
        <p:txBody>
          <a:bodyPr/>
          <a:lstStyle/>
          <a:p>
            <a:r>
              <a:rPr lang="es-ES" dirty="0"/>
              <a:t>7. SEGUIMIENTO, MÁSCARAS Y TIEMPO REAL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F9108F5-FA6A-297D-3CC5-12ADFC033971}"/>
              </a:ext>
            </a:extLst>
          </p:cNvPr>
          <p:cNvSpPr>
            <a:spLocks noGrp="1"/>
          </p:cNvSpPr>
          <p:nvPr>
            <p:ph idx="1"/>
          </p:nvPr>
        </p:nvSpPr>
        <p:spPr>
          <a:xfrm flipV="1">
            <a:off x="1097280" y="4892634"/>
            <a:ext cx="482138" cy="201880"/>
          </a:xfrm>
        </p:spPr>
        <p:txBody>
          <a:bodyPr>
            <a:normAutofit fontScale="40000" lnSpcReduction="20000"/>
          </a:bodyPr>
          <a:lstStyle/>
          <a:p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F3B58B-39D6-42F6-2E71-E81A93C680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163" y="2420680"/>
            <a:ext cx="4745557" cy="2671450"/>
          </a:xfrm>
          <a:prstGeom prst="rect">
            <a:avLst/>
          </a:prstGeom>
        </p:spPr>
      </p:pic>
      <p:sp>
        <p:nvSpPr>
          <p:cNvPr id="10" name="AutoShape 2" descr="Imagen cargada">
            <a:extLst>
              <a:ext uri="{FF2B5EF4-FFF2-40B4-BE49-F238E27FC236}">
                <a16:creationId xmlns:a16="http://schemas.microsoft.com/office/drawing/2014/main" id="{D645C928-A5D2-9805-1E28-FC924EE1EC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0ADE42-3FCD-2A47-3AD5-AAAF09DCD3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79" y="2420680"/>
            <a:ext cx="4747753" cy="267145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3E9AD2B-407F-BC63-B89A-CDB16DDA1328}"/>
              </a:ext>
            </a:extLst>
          </p:cNvPr>
          <p:cNvSpPr txBox="1"/>
          <p:nvPr/>
        </p:nvSpPr>
        <p:spPr>
          <a:xfrm>
            <a:off x="1490064" y="5282873"/>
            <a:ext cx="3295582" cy="368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latin typeface="Abadi" panose="020B0604020104020204" pitchFamily="34" charset="0"/>
              </a:rPr>
              <a:t>IMAGEN DE BORDES (CANNY)</a:t>
            </a:r>
            <a:endParaRPr lang="es-E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6ED314-F20C-28DB-92B5-504043C055C4}"/>
              </a:ext>
            </a:extLst>
          </p:cNvPr>
          <p:cNvSpPr txBox="1"/>
          <p:nvPr/>
        </p:nvSpPr>
        <p:spPr>
          <a:xfrm>
            <a:off x="6966635" y="5282873"/>
            <a:ext cx="697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1" dirty="0">
                <a:latin typeface="Abadi" panose="020B0604020104020204" pitchFamily="34" charset="0"/>
              </a:rPr>
              <a:t>IMAGEN DE MÁSCARA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064849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997_TF11437505.potx" id="{A814AFD0-4982-44B2-B11C-36632E99DE22}" vid="{FCAA5BDB-2F44-4F34-9873-F8ED54E0AC9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PROYECTO FINAL</Template>
  <TotalTime>0</TotalTime>
  <Words>92</Words>
  <Application>Microsoft Office PowerPoint</Application>
  <PresentationFormat>Widescreen</PresentationFormat>
  <Paragraphs>24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Abadi</vt:lpstr>
      <vt:lpstr>Arial</vt:lpstr>
      <vt:lpstr>Calibri</vt:lpstr>
      <vt:lpstr>Georgia Pro Cond Light</vt:lpstr>
      <vt:lpstr>Speak Pro</vt:lpstr>
      <vt:lpstr>RetrospectVTI</vt:lpstr>
      <vt:lpstr>PROYECTO FINAL</vt:lpstr>
      <vt:lpstr>1. INTRODUCCIÓN</vt:lpstr>
      <vt:lpstr>2. ARQUITECTURA DEL SISTEMA</vt:lpstr>
      <vt:lpstr>3. CALIBRACIÓN DE CÁMARA</vt:lpstr>
      <vt:lpstr>4. PROCESADO DE IMAGEN</vt:lpstr>
      <vt:lpstr>5. CLASIFICACIÓN DE PATRONES Y SECUENCIA</vt:lpstr>
      <vt:lpstr>6. CAMBIO DE MODO Y TRAKER</vt:lpstr>
      <vt:lpstr>7. SEGUIMIENTO, MÁSCARAS Y TIEMPO REAL</vt:lpstr>
      <vt:lpstr>7. SEGUIMIENTO, MÁSCARAS Y TIEMPO REAL</vt:lpstr>
      <vt:lpstr>8. CONCLUSIÓN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María Román Cantillana</dc:creator>
  <cp:lastModifiedBy>María Román Cantillana</cp:lastModifiedBy>
  <cp:revision>1</cp:revision>
  <dcterms:created xsi:type="dcterms:W3CDTF">2026-01-11T18:36:51Z</dcterms:created>
  <dcterms:modified xsi:type="dcterms:W3CDTF">2026-01-11T19:11:23Z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